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71" r:id="rId3"/>
    <p:sldId id="257" r:id="rId4"/>
    <p:sldId id="270" r:id="rId5"/>
    <p:sldId id="265" r:id="rId6"/>
    <p:sldId id="264" r:id="rId7"/>
    <p:sldId id="267" r:id="rId8"/>
    <p:sldId id="272" r:id="rId9"/>
    <p:sldId id="263" r:id="rId10"/>
    <p:sldId id="259" r:id="rId11"/>
  </p:sldIdLst>
  <p:sldSz cx="12192000" cy="6858000"/>
  <p:notesSz cx="6858000" cy="9144000"/>
  <p:embeddedFontLs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Calibri Light" panose="020F0302020204030204" pitchFamily="34" charset="0"/>
      <p:regular r:id="rId16"/>
      <p:italic r:id="rId17"/>
    </p:embeddedFont>
  </p:embeddedFontLst>
  <p:defaultTextStyle>
    <a:defPPr>
      <a:defRPr lang="en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000"/>
    <p:restoredTop sz="93157"/>
  </p:normalViewPr>
  <p:slideViewPr>
    <p:cSldViewPr snapToGrid="0" snapToObjects="1">
      <p:cViewPr varScale="1">
        <p:scale>
          <a:sx n="81" d="100"/>
          <a:sy n="81" d="100"/>
        </p:scale>
        <p:origin x="216" y="9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18F41D-AEC6-1B2C-DE95-88327BC0CC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53B7B8-AC2C-C7D3-94F7-7CA8146C60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6EAE36-32DA-DFFF-9510-18D7CF7D03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7A4D9-F890-7445-843D-F3EAC066D5E2}" type="datetimeFigureOut">
              <a:rPr lang="en-KR" smtClean="0"/>
              <a:t>6/29/22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0E0523-A90F-0CFD-C481-87B6BCC879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DEF45B-5EFF-9D84-DF48-8A91518024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EC7FB-C483-364F-BA06-1C5EC2F17CC5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6051379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623A3-2B8C-EAAC-373D-B942306E7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89CC0CF-2428-2424-FA1B-459EA6443B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7CD285-D0E2-01BE-993D-C4B5207473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7A4D9-F890-7445-843D-F3EAC066D5E2}" type="datetimeFigureOut">
              <a:rPr lang="en-KR" smtClean="0"/>
              <a:t>6/29/22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F72687-AAF0-3443-FF7F-9A7E68AD37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520C4D-3322-A33F-E714-EA81BB34D3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EC7FB-C483-364F-BA06-1C5EC2F17CC5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4728189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07184BE-62F7-AAB5-B3C5-7A77D5998AD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8D896F3-A2C8-267A-475E-CA6228AA92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A8980E-FCFC-E1C0-6EDD-1EFF27BCA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7A4D9-F890-7445-843D-F3EAC066D5E2}" type="datetimeFigureOut">
              <a:rPr lang="en-KR" smtClean="0"/>
              <a:t>6/29/22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3AA0C1-1269-C173-BECE-6A46FD1689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02850E-63E2-E34B-1034-DC2695617F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EC7FB-C483-364F-BA06-1C5EC2F17CC5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4842534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CA311-4E42-B2DD-5313-2865B0DF5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01A51D-ED19-4DAC-A023-254B4DD288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BA4145-7BA9-7960-037D-34AB1CD966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7A4D9-F890-7445-843D-F3EAC066D5E2}" type="datetimeFigureOut">
              <a:rPr lang="en-KR" smtClean="0"/>
              <a:t>6/29/22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D0B98C-6188-434B-4C68-7CE1C0F3FD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EDBB62-9413-0E33-105B-980F785F53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EC7FB-C483-364F-BA06-1C5EC2F17CC5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3116713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A64D14-3334-2156-5A4A-97FD3D1742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8E776C-36DB-2FF3-40AC-A4DC62C85F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BDC325-1C29-4990-F86B-5E24A4C4BB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7A4D9-F890-7445-843D-F3EAC066D5E2}" type="datetimeFigureOut">
              <a:rPr lang="en-KR" smtClean="0"/>
              <a:t>6/29/22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12F93B-BD1D-BCE5-1672-25DF4FC50B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9934BB-4369-9C1C-9994-AB3A52C736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EC7FB-C483-364F-BA06-1C5EC2F17CC5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7443448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0E5E9-24F5-98DC-31FB-2900687FC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8C78DD-473D-37B8-D64A-27F5F50800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290E4A-6755-44C2-DD05-CCD2662E2A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CFE293-C4DF-FFEE-533B-DD48ED7CAF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7A4D9-F890-7445-843D-F3EAC066D5E2}" type="datetimeFigureOut">
              <a:rPr lang="en-KR" smtClean="0"/>
              <a:t>6/29/22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DA9AD4-90E7-3438-7C74-0147F46DB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B9891B-6656-6538-47B6-356ECFFD2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EC7FB-C483-364F-BA06-1C5EC2F17CC5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6015825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C63EE-FEF6-97B5-3B6F-8D3F1775D5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89C611-C994-15DB-F35E-60A250FD4D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792D50-ED7D-59AF-7BFB-E1CF9EA267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B4557F-4CF4-13F0-0653-BFCB0AFBA5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0F004CE-5FB0-1E0E-C20A-6A89A34F514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122C9FA-FB1A-E51C-74A0-9C22E0E3D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7A4D9-F890-7445-843D-F3EAC066D5E2}" type="datetimeFigureOut">
              <a:rPr lang="en-KR" smtClean="0"/>
              <a:t>6/29/22</a:t>
            </a:fld>
            <a:endParaRPr lang="en-K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A80847F-8169-389E-B15C-923B65D045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95C2460-FE9E-7EFB-D599-C08EEC15EB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EC7FB-C483-364F-BA06-1C5EC2F17CC5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2413354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DF15DA-64AE-BF60-9FA3-0C73CF9213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5232C83-A1D6-850E-175E-78DFEF5DE7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7A4D9-F890-7445-843D-F3EAC066D5E2}" type="datetimeFigureOut">
              <a:rPr lang="en-KR" smtClean="0"/>
              <a:t>6/29/22</a:t>
            </a:fld>
            <a:endParaRPr lang="en-K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13E50D-63F9-9B25-FB6F-2D871A3EA7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DA80BD-254E-3ED1-79A1-618BC2DBD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EC7FB-C483-364F-BA06-1C5EC2F17CC5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4069684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33DE354-EA98-D047-E83F-A93A840F3F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7A4D9-F890-7445-843D-F3EAC066D5E2}" type="datetimeFigureOut">
              <a:rPr lang="en-KR" smtClean="0"/>
              <a:t>6/29/22</a:t>
            </a:fld>
            <a:endParaRPr lang="en-K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7C919B5-1D21-1394-68DD-FA22055C5E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CD01B4-D608-A49C-28BF-4165E5E105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EC7FB-C483-364F-BA06-1C5EC2F17CC5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4779922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95468-BCD3-E6AB-0B92-A0894C116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F8C2A5-EBB3-5A00-B30D-3351DBC458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4D0B71-FA1D-377D-BCCC-07F89A4097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88CCDD-0A62-3C18-75F0-DEA37C513C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7A4D9-F890-7445-843D-F3EAC066D5E2}" type="datetimeFigureOut">
              <a:rPr lang="en-KR" smtClean="0"/>
              <a:t>6/29/22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58B7F9-73D2-0E0B-3FA7-7186DD8BCF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E435D5-6161-463C-5C83-EE4BBD127A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EC7FB-C483-364F-BA06-1C5EC2F17CC5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1129104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CC75E8-3EF5-9022-0E3F-D895E4451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93D7584-9790-6106-043D-C6174E7EF7B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K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0770BD-F139-8A84-2C34-89400C8624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1E8B57-4EA3-17AE-853B-E58608537D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7A4D9-F890-7445-843D-F3EAC066D5E2}" type="datetimeFigureOut">
              <a:rPr lang="en-KR" smtClean="0"/>
              <a:t>6/29/22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F68AA3-71DA-6C26-3D72-C1243EB05F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FFEA43-7272-A33F-48B8-654E1A359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EC7FB-C483-364F-BA06-1C5EC2F17CC5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6736985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C26C534-FB47-5200-FAF1-5EFA550EF3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2E84D8-96D3-1EE9-1269-0129868BFF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5E0B05-B3BB-EA45-9FF2-E7DA04077E9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97A4D9-F890-7445-843D-F3EAC066D5E2}" type="datetimeFigureOut">
              <a:rPr lang="en-KR" smtClean="0"/>
              <a:t>6/29/22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247A7A-8C38-6C16-0890-8EA8310519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BDDB66-08A9-B9C1-A802-195A53B254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4EC7FB-C483-364F-BA06-1C5EC2F17CC5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1115870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F17A218-64EB-0481-2721-2F6BDECE0899}"/>
              </a:ext>
            </a:extLst>
          </p:cNvPr>
          <p:cNvSpPr txBox="1"/>
          <p:nvPr/>
        </p:nvSpPr>
        <p:spPr>
          <a:xfrm>
            <a:off x="827406" y="494231"/>
            <a:ext cx="10223558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en-US" altLang="ko-Kore-KR" sz="4400" b="1" dirty="0"/>
              <a:t>Various Applicated Adders </a:t>
            </a:r>
          </a:p>
          <a:p>
            <a:pPr latinLnBrk="1"/>
            <a:r>
              <a:rPr lang="en-US" altLang="ko-Kore-KR" sz="4400" b="1" dirty="0"/>
              <a:t>implementation </a:t>
            </a:r>
          </a:p>
          <a:p>
            <a:pPr latinLnBrk="1"/>
            <a:r>
              <a:rPr lang="en-US" altLang="ko-Kore-KR" sz="4400" b="1" dirty="0"/>
              <a:t>on </a:t>
            </a:r>
            <a:r>
              <a:rPr lang="en-US" altLang="ko-Kore-KR" sz="4400" b="1" dirty="0" err="1"/>
              <a:t>Qiskit</a:t>
            </a:r>
            <a:r>
              <a:rPr lang="en-US" altLang="ko-Kore-KR" sz="4400" b="1" dirty="0"/>
              <a:t> </a:t>
            </a:r>
          </a:p>
          <a:p>
            <a:pPr latinLnBrk="1"/>
            <a:r>
              <a:rPr lang="en-US" altLang="ko-Kore-KR" sz="4400" b="1" dirty="0"/>
              <a:t>and their performance</a:t>
            </a:r>
            <a:endParaRPr lang="en-US" sz="4400" b="1" dirty="0">
              <a:latin typeface="Helvetica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C07076-0182-17F0-A296-0AAB6CC4314C}"/>
              </a:ext>
            </a:extLst>
          </p:cNvPr>
          <p:cNvSpPr txBox="1"/>
          <p:nvPr/>
        </p:nvSpPr>
        <p:spPr>
          <a:xfrm>
            <a:off x="827406" y="3294998"/>
            <a:ext cx="20201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sz="2400" dirty="0">
                <a:latin typeface="Helvetica" pitchFamily="2" charset="0"/>
                <a:ea typeface="NanumSquareOTF_ac" panose="020B0600000101010101" pitchFamily="34" charset="-127"/>
              </a:rPr>
              <a:t>Team QAS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1C5AFB-F59C-8DED-36C1-87BFFC0F08FC}"/>
              </a:ext>
            </a:extLst>
          </p:cNvPr>
          <p:cNvSpPr txBox="1"/>
          <p:nvPr/>
        </p:nvSpPr>
        <p:spPr>
          <a:xfrm>
            <a:off x="827406" y="4926213"/>
            <a:ext cx="10584935" cy="89255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Helvetica" pitchFamily="2" charset="0"/>
              </a:rPr>
              <a:t>Challenge Topic 1 : </a:t>
            </a:r>
          </a:p>
          <a:p>
            <a:r>
              <a:rPr lang="en-US" sz="2400" dirty="0">
                <a:latin typeface="Helvetica" pitchFamily="2" charset="0"/>
              </a:rPr>
              <a:t>Build your </a:t>
            </a:r>
            <a:r>
              <a:rPr lang="en-US" sz="2800" b="1" dirty="0">
                <a:solidFill>
                  <a:srgbClr val="C00000"/>
                </a:solidFill>
                <a:latin typeface="Helvetica" pitchFamily="2" charset="0"/>
              </a:rPr>
              <a:t>minimal quantum circuit </a:t>
            </a:r>
            <a:r>
              <a:rPr lang="en-US" sz="2400" dirty="0">
                <a:latin typeface="Helvetica" pitchFamily="2" charset="0"/>
              </a:rPr>
              <a:t>making </a:t>
            </a:r>
            <a:r>
              <a:rPr lang="en-US" sz="2800" b="1" dirty="0">
                <a:solidFill>
                  <a:srgbClr val="C00000"/>
                </a:solidFill>
                <a:latin typeface="Helvetica" pitchFamily="2" charset="0"/>
              </a:rPr>
              <a:t>a quantum calculator </a:t>
            </a:r>
            <a:endParaRPr lang="en-KR" sz="2400" b="1" dirty="0">
              <a:solidFill>
                <a:srgbClr val="C00000"/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88077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CB04040-4194-6E33-375E-44F2868F90BC}"/>
              </a:ext>
            </a:extLst>
          </p:cNvPr>
          <p:cNvSpPr txBox="1"/>
          <p:nvPr/>
        </p:nvSpPr>
        <p:spPr>
          <a:xfrm>
            <a:off x="402103" y="375479"/>
            <a:ext cx="5493371" cy="707886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Helvetica" pitchFamily="2" charset="0"/>
              </a:rPr>
              <a:t>What we have learned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F62761F-9CFF-1C48-9937-D15D2FDA79A6}"/>
              </a:ext>
            </a:extLst>
          </p:cNvPr>
          <p:cNvSpPr txBox="1"/>
          <p:nvPr/>
        </p:nvSpPr>
        <p:spPr>
          <a:xfrm>
            <a:off x="402103" y="1888956"/>
            <a:ext cx="6203233" cy="44707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en-US" altLang="ko-Kore-KR" sz="2400" b="1" dirty="0">
                <a:highlight>
                  <a:srgbClr val="FFFF00"/>
                </a:highlight>
                <a:latin typeface="Helvetica" pitchFamily="2" charset="0"/>
              </a:rPr>
              <a:t>Utilizing </a:t>
            </a:r>
            <a:r>
              <a:rPr kumimoji="1" lang="en-US" altLang="ko-Kore-KR" sz="2400" b="1" dirty="0" err="1">
                <a:highlight>
                  <a:srgbClr val="FFFF00"/>
                </a:highlight>
                <a:latin typeface="Helvetica" pitchFamily="2" charset="0"/>
              </a:rPr>
              <a:t>Qiskit</a:t>
            </a:r>
            <a:endParaRPr kumimoji="1" lang="en-US" altLang="ko-Kore-KR" sz="2400" b="1" dirty="0">
              <a:highlight>
                <a:srgbClr val="FFFF00"/>
              </a:highlight>
              <a:latin typeface="Helvetica" pitchFamily="2" charset="0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endParaRPr kumimoji="1" lang="en-US" altLang="ko-Kore-KR" sz="2400" b="1" dirty="0">
              <a:latin typeface="Helvetica" pitchFamily="2" charset="0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en-US" altLang="ko-Kore-KR" sz="2400" b="1" dirty="0" err="1">
                <a:highlight>
                  <a:srgbClr val="FFFF00"/>
                </a:highlight>
                <a:latin typeface="Helvetica" pitchFamily="2" charset="0"/>
              </a:rPr>
              <a:t>Transpiler</a:t>
            </a:r>
            <a:endParaRPr kumimoji="1" lang="en-US" altLang="ko-Kore-KR" sz="2400" b="1" dirty="0">
              <a:highlight>
                <a:srgbClr val="FFFF00"/>
              </a:highlight>
              <a:latin typeface="Helvetica" pitchFamily="2" charset="0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2400" b="1" dirty="0">
                <a:latin typeface="Helvetica" pitchFamily="2" charset="0"/>
              </a:rPr>
              <a:t>-How to use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2400" b="1" dirty="0">
                <a:latin typeface="Helvetica" pitchFamily="2" charset="0"/>
              </a:rPr>
              <a:t>-</a:t>
            </a:r>
            <a:r>
              <a:rPr kumimoji="1" lang="en-US" altLang="ko-Kore-KR" sz="2400" b="1" dirty="0" err="1">
                <a:latin typeface="Helvetica" pitchFamily="2" charset="0"/>
              </a:rPr>
              <a:t>Transpiler</a:t>
            </a:r>
            <a:r>
              <a:rPr kumimoji="1" lang="en-US" altLang="ko-Kore-KR" sz="2400" b="1" dirty="0">
                <a:latin typeface="Helvetica" pitchFamily="2" charset="0"/>
              </a:rPr>
              <a:t> vs Unroller</a:t>
            </a:r>
          </a:p>
          <a:p>
            <a:pPr>
              <a:lnSpc>
                <a:spcPct val="150000"/>
              </a:lnSpc>
            </a:pPr>
            <a:endParaRPr kumimoji="1" lang="en-US" altLang="ko-Kore-KR" sz="2400" dirty="0">
              <a:latin typeface="Helvetica" pitchFamily="2" charset="0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endParaRPr kumimoji="1" lang="en-US" altLang="ko-Kore-KR" sz="2400" dirty="0">
              <a:latin typeface="Helvetica" pitchFamily="2" charset="0"/>
            </a:endParaRPr>
          </a:p>
          <a:p>
            <a:pPr>
              <a:lnSpc>
                <a:spcPct val="150000"/>
              </a:lnSpc>
            </a:pPr>
            <a:endParaRPr kumimoji="1" lang="en-US" altLang="ko-Kore-KR" sz="2400" dirty="0">
              <a:latin typeface="Helvetica" pitchFamily="2" charset="0"/>
            </a:endParaRPr>
          </a:p>
        </p:txBody>
      </p:sp>
      <p:pic>
        <p:nvPicPr>
          <p:cNvPr id="5" name="Picture 7" descr="Timeline&#10;&#10;Description automatically generated">
            <a:extLst>
              <a:ext uri="{FF2B5EF4-FFF2-40B4-BE49-F238E27FC236}">
                <a16:creationId xmlns:a16="http://schemas.microsoft.com/office/drawing/2014/main" id="{0891F57A-38F5-1143-B8DD-2AAB6CA8CB3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5172" y="1804049"/>
            <a:ext cx="6880547" cy="2886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4162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075B184-9277-868F-0010-370D674689EC}"/>
              </a:ext>
            </a:extLst>
          </p:cNvPr>
          <p:cNvSpPr txBox="1"/>
          <p:nvPr/>
        </p:nvSpPr>
        <p:spPr>
          <a:xfrm>
            <a:off x="330183" y="180270"/>
            <a:ext cx="4127857" cy="707886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Helvetica" pitchFamily="2" charset="0"/>
              </a:rPr>
              <a:t>What we try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1BB5155E-F31A-D16C-08F4-7E8B4D14454E}"/>
              </a:ext>
            </a:extLst>
          </p:cNvPr>
          <p:cNvGrpSpPr/>
          <p:nvPr/>
        </p:nvGrpSpPr>
        <p:grpSpPr>
          <a:xfrm>
            <a:off x="1132531" y="1096160"/>
            <a:ext cx="9926937" cy="4164209"/>
            <a:chOff x="1132531" y="1168078"/>
            <a:chExt cx="9926937" cy="4164209"/>
          </a:xfrm>
        </p:grpSpPr>
        <p:pic>
          <p:nvPicPr>
            <p:cNvPr id="4" name="Picture 7" descr="Timeline&#10;&#10;Description automatically generated">
              <a:extLst>
                <a:ext uri="{FF2B5EF4-FFF2-40B4-BE49-F238E27FC236}">
                  <a16:creationId xmlns:a16="http://schemas.microsoft.com/office/drawing/2014/main" id="{DF806720-8AB8-7B4D-F547-FE248E0975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2531" y="1168078"/>
              <a:ext cx="9926937" cy="4164209"/>
            </a:xfrm>
            <a:prstGeom prst="rect">
              <a:avLst/>
            </a:prstGeom>
          </p:spPr>
        </p:pic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AF994183-4695-6D56-D434-23F84E1072BC}"/>
                </a:ext>
              </a:extLst>
            </p:cNvPr>
            <p:cNvSpPr/>
            <p:nvPr/>
          </p:nvSpPr>
          <p:spPr>
            <a:xfrm>
              <a:off x="4530903" y="2054830"/>
              <a:ext cx="883578" cy="698643"/>
            </a:xfrm>
            <a:prstGeom prst="ellipse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4D8FC275-8C37-EAFD-3740-F7A346B3154D}"/>
                </a:ext>
              </a:extLst>
            </p:cNvPr>
            <p:cNvSpPr/>
            <p:nvPr/>
          </p:nvSpPr>
          <p:spPr>
            <a:xfrm>
              <a:off x="7015536" y="2054829"/>
              <a:ext cx="883578" cy="698643"/>
            </a:xfrm>
            <a:prstGeom prst="ellipse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853B63AD-9C6A-B571-F08E-F77C88BC777D}"/>
              </a:ext>
            </a:extLst>
          </p:cNvPr>
          <p:cNvSpPr txBox="1"/>
          <p:nvPr/>
        </p:nvSpPr>
        <p:spPr>
          <a:xfrm>
            <a:off x="1132531" y="5476128"/>
            <a:ext cx="992693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Pass 5 : Ripple Carry Adder, QFT</a:t>
            </a:r>
          </a:p>
          <a:p>
            <a:r>
              <a:rPr lang="en-US" altLang="ko-KR" sz="2800" dirty="0"/>
              <a:t>Pass 2 : ccx decomposed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7180141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CB04040-4194-6E33-375E-44F2868F90BC}"/>
              </a:ext>
            </a:extLst>
          </p:cNvPr>
          <p:cNvSpPr txBox="1"/>
          <p:nvPr/>
        </p:nvSpPr>
        <p:spPr>
          <a:xfrm>
            <a:off x="402103" y="387836"/>
            <a:ext cx="3206071" cy="584775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Helvetica" pitchFamily="2" charset="0"/>
              </a:rPr>
              <a:t>Adders we built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437F9F2-B3A8-7EB9-5446-32F307F5EAF5}"/>
              </a:ext>
            </a:extLst>
          </p:cNvPr>
          <p:cNvSpPr/>
          <p:nvPr/>
        </p:nvSpPr>
        <p:spPr>
          <a:xfrm>
            <a:off x="5553075" y="7904678"/>
            <a:ext cx="7904981" cy="20174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SzPct val="100000"/>
            </a:pPr>
            <a:r>
              <a:rPr kumimoji="1" lang="en-US" altLang="ko-Kore-KR" sz="2800" b="1" dirty="0">
                <a:latin typeface="Helvetica" pitchFamily="2" charset="0"/>
              </a:rPr>
              <a:t>Ripple Carry Adder</a:t>
            </a:r>
          </a:p>
          <a:p>
            <a:r>
              <a:rPr kumimoji="1" lang="en-US" altLang="ko-Kore-KR" sz="3600" b="1" dirty="0">
                <a:latin typeface="Helvetica" pitchFamily="2" charset="0"/>
              </a:rPr>
              <a:t>4</a:t>
            </a:r>
            <a:r>
              <a:rPr kumimoji="1" lang="en-US" altLang="ko-Kore-KR" sz="2000" dirty="0">
                <a:latin typeface="Helvetica" pitchFamily="2" charset="0"/>
              </a:rPr>
              <a:t> versions</a:t>
            </a:r>
          </a:p>
          <a:p>
            <a:r>
              <a:rPr kumimoji="1" lang="en-US" altLang="ko-Kore-KR" sz="2000" dirty="0">
                <a:latin typeface="Helvetica" pitchFamily="2" charset="0"/>
              </a:rPr>
              <a:t>(original, changing ccx gate, </a:t>
            </a:r>
            <a:r>
              <a:rPr kumimoji="1" lang="en-US" altLang="ko-Kore-KR" sz="2000" dirty="0" err="1">
                <a:latin typeface="Helvetica" pitchFamily="2" charset="0"/>
              </a:rPr>
              <a:t>transpiler</a:t>
            </a:r>
            <a:r>
              <a:rPr kumimoji="1" lang="en-US" altLang="ko-Kore-KR" sz="2000" dirty="0">
                <a:latin typeface="Helvetica" pitchFamily="2" charset="0"/>
              </a:rPr>
              <a:t> of each)</a:t>
            </a:r>
          </a:p>
          <a:p>
            <a:pPr>
              <a:lnSpc>
                <a:spcPct val="150000"/>
              </a:lnSpc>
            </a:pPr>
            <a:endParaRPr kumimoji="1" lang="en-US" altLang="ko-Kore-KR" sz="2000" dirty="0">
              <a:latin typeface="Helvetica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B79D45B-CF45-4DA4-795D-68AC4BE8162C}"/>
              </a:ext>
            </a:extLst>
          </p:cNvPr>
          <p:cNvSpPr/>
          <p:nvPr/>
        </p:nvSpPr>
        <p:spPr>
          <a:xfrm>
            <a:off x="402103" y="1472752"/>
            <a:ext cx="4912847" cy="1673984"/>
          </a:xfrm>
          <a:prstGeom prst="rect">
            <a:avLst/>
          </a:prstGeom>
          <a:solidFill>
            <a:schemeClr val="accent4">
              <a:lumMod val="40000"/>
              <a:lumOff val="60000"/>
              <a:alpha val="46042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3600" dirty="0">
                <a:solidFill>
                  <a:prstClr val="black"/>
                </a:solidFill>
                <a:latin typeface="Helvetica" pitchFamily="2" charset="0"/>
              </a:rPr>
              <a:t>● </a:t>
            </a:r>
            <a:r>
              <a:rPr kumimoji="1" lang="en-US" altLang="ko-Kore-KR" sz="3600" b="1" dirty="0">
                <a:latin typeface="Helvetica" pitchFamily="2" charset="0"/>
              </a:rPr>
              <a:t>Full Adder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3600" dirty="0">
                <a:solidFill>
                  <a:prstClr val="black"/>
                </a:solidFill>
                <a:latin typeface="Helvetica" pitchFamily="2" charset="0"/>
              </a:rPr>
              <a:t>● </a:t>
            </a:r>
            <a:r>
              <a:rPr kumimoji="1" lang="en-US" altLang="ko-Kore-KR" sz="3600" b="1" dirty="0">
                <a:latin typeface="Helvetica" pitchFamily="2" charset="0"/>
              </a:rPr>
              <a:t>Ripple Carry Adder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4A4607C-CF16-742C-0E63-FC59EA515FCE}"/>
              </a:ext>
            </a:extLst>
          </p:cNvPr>
          <p:cNvSpPr/>
          <p:nvPr/>
        </p:nvSpPr>
        <p:spPr>
          <a:xfrm>
            <a:off x="402103" y="3045776"/>
            <a:ext cx="2268751" cy="15936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200" b="1" dirty="0">
                <a:solidFill>
                  <a:prstClr val="black"/>
                </a:solidFill>
                <a:latin typeface="Helvetica" pitchFamily="2" charset="0"/>
              </a:rPr>
              <a:t>4</a:t>
            </a:r>
            <a:r>
              <a:rPr kumimoji="1" lang="en-US" altLang="ko-Kore-KR" sz="2400" dirty="0">
                <a:solidFill>
                  <a:prstClr val="black"/>
                </a:solidFill>
                <a:latin typeface="Helvetica" pitchFamily="2" charset="0"/>
              </a:rPr>
              <a:t> versions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9CFBF13-9FDA-F171-147E-73DA7C717F0C}"/>
              </a:ext>
            </a:extLst>
          </p:cNvPr>
          <p:cNvSpPr/>
          <p:nvPr/>
        </p:nvSpPr>
        <p:spPr>
          <a:xfrm>
            <a:off x="402103" y="4538456"/>
            <a:ext cx="6096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lvl="0" indent="-457200">
              <a:buAutoNum type="arabicPeriod"/>
            </a:pPr>
            <a:r>
              <a:rPr kumimoji="1" lang="en-US" altLang="ko-Kore-KR" sz="2400" dirty="0">
                <a:solidFill>
                  <a:prstClr val="black"/>
                </a:solidFill>
                <a:latin typeface="Helvetica" pitchFamily="2" charset="0"/>
              </a:rPr>
              <a:t>Original</a:t>
            </a:r>
          </a:p>
          <a:p>
            <a:pPr marL="457200" lvl="0" indent="-457200">
              <a:buAutoNum type="arabicPeriod"/>
            </a:pPr>
            <a:r>
              <a:rPr kumimoji="1" lang="en-US" altLang="ko-Kore-KR" sz="2400" dirty="0">
                <a:solidFill>
                  <a:prstClr val="black"/>
                </a:solidFill>
                <a:latin typeface="Helvetica" pitchFamily="2" charset="0"/>
              </a:rPr>
              <a:t>Changing ccx gate </a:t>
            </a:r>
          </a:p>
          <a:p>
            <a:pPr marL="457200" lvl="0" indent="-457200">
              <a:buAutoNum type="arabicPeriod"/>
            </a:pPr>
            <a:r>
              <a:rPr kumimoji="1" lang="en-US" altLang="ko-Kore-KR" sz="2400" dirty="0" err="1">
                <a:solidFill>
                  <a:prstClr val="black"/>
                </a:solidFill>
                <a:latin typeface="Helvetica" pitchFamily="2" charset="0"/>
              </a:rPr>
              <a:t>Transpiler</a:t>
            </a:r>
            <a:r>
              <a:rPr kumimoji="1" lang="en-US" altLang="ko-Kore-KR" sz="2400" dirty="0">
                <a:solidFill>
                  <a:prstClr val="black"/>
                </a:solidFill>
                <a:latin typeface="Helvetica" pitchFamily="2" charset="0"/>
              </a:rPr>
              <a:t> of (1)</a:t>
            </a:r>
          </a:p>
          <a:p>
            <a:pPr marL="457200" lvl="0" indent="-457200">
              <a:buAutoNum type="arabicPeriod"/>
            </a:pPr>
            <a:r>
              <a:rPr kumimoji="1" lang="en-US" altLang="ko-Kore-KR" sz="2400" dirty="0" err="1">
                <a:solidFill>
                  <a:prstClr val="black"/>
                </a:solidFill>
                <a:latin typeface="Helvetica" pitchFamily="2" charset="0"/>
              </a:rPr>
              <a:t>Transplier</a:t>
            </a:r>
            <a:r>
              <a:rPr kumimoji="1" lang="en-US" altLang="ko-Kore-KR" sz="2400" dirty="0">
                <a:solidFill>
                  <a:prstClr val="black"/>
                </a:solidFill>
                <a:latin typeface="Helvetica" pitchFamily="2" charset="0"/>
              </a:rPr>
              <a:t> of (2)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11164B1-B314-4F4E-2EBB-DCEA4E6151B2}"/>
              </a:ext>
            </a:extLst>
          </p:cNvPr>
          <p:cNvSpPr/>
          <p:nvPr/>
        </p:nvSpPr>
        <p:spPr>
          <a:xfrm>
            <a:off x="5553075" y="1507731"/>
            <a:ext cx="6201243" cy="1950983"/>
          </a:xfrm>
          <a:prstGeom prst="rect">
            <a:avLst/>
          </a:prstGeom>
          <a:solidFill>
            <a:schemeClr val="accent4">
              <a:lumMod val="40000"/>
              <a:lumOff val="60000"/>
              <a:alpha val="46042"/>
            </a:schemeClr>
          </a:solidFill>
        </p:spPr>
        <p:txBody>
          <a:bodyPr wrap="square">
            <a:spAutoFit/>
          </a:bodyPr>
          <a:lstStyle/>
          <a:p>
            <a:r>
              <a:rPr kumimoji="1" lang="en-US" altLang="ko-Kore-KR" sz="3600" dirty="0">
                <a:solidFill>
                  <a:prstClr val="black"/>
                </a:solidFill>
                <a:latin typeface="Helvetica" pitchFamily="2" charset="0"/>
              </a:rPr>
              <a:t>● </a:t>
            </a:r>
            <a:r>
              <a:rPr kumimoji="1" lang="en-US" altLang="ko-Kore-KR" sz="3600" b="1" dirty="0">
                <a:latin typeface="Helvetica" pitchFamily="2" charset="0"/>
              </a:rPr>
              <a:t>Quantum</a:t>
            </a:r>
          </a:p>
          <a:p>
            <a:r>
              <a:rPr kumimoji="1" lang="en-US" altLang="ko-Kore-KR" sz="3600" b="1" dirty="0">
                <a:latin typeface="Helvetica" pitchFamily="2" charset="0"/>
              </a:rPr>
              <a:t>   Fourier </a:t>
            </a:r>
            <a:r>
              <a:rPr kumimoji="1" lang="en-US" altLang="ko-Kore-KR" sz="3600" b="1" dirty="0" err="1">
                <a:latin typeface="Helvetica" pitchFamily="2" charset="0"/>
              </a:rPr>
              <a:t>Transfrom</a:t>
            </a:r>
            <a:r>
              <a:rPr kumimoji="1" lang="en-US" altLang="ko-Kore-KR" sz="3600" b="1" dirty="0">
                <a:latin typeface="Helvetica" pitchFamily="2" charset="0"/>
              </a:rPr>
              <a:t> Adder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3600" b="1" dirty="0">
                <a:latin typeface="Helvetica" pitchFamily="2" charset="0"/>
              </a:rPr>
              <a:t>   (QFT Adder)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AD8061B-2CEE-FD21-0A11-F671E2E625E2}"/>
              </a:ext>
            </a:extLst>
          </p:cNvPr>
          <p:cNvSpPr/>
          <p:nvPr/>
        </p:nvSpPr>
        <p:spPr>
          <a:xfrm>
            <a:off x="402103" y="3141897"/>
            <a:ext cx="4912847" cy="287103"/>
          </a:xfrm>
          <a:prstGeom prst="rect">
            <a:avLst/>
          </a:prstGeom>
          <a:solidFill>
            <a:schemeClr val="accent4">
              <a:lumMod val="40000"/>
              <a:lumOff val="60000"/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613AA6-C215-BE1B-7DAD-5D3113C06460}"/>
              </a:ext>
            </a:extLst>
          </p:cNvPr>
          <p:cNvSpPr/>
          <p:nvPr/>
        </p:nvSpPr>
        <p:spPr>
          <a:xfrm>
            <a:off x="5605462" y="3048314"/>
            <a:ext cx="2268751" cy="15936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200" b="1" dirty="0">
                <a:solidFill>
                  <a:prstClr val="black"/>
                </a:solidFill>
                <a:latin typeface="Helvetica" pitchFamily="2" charset="0"/>
              </a:rPr>
              <a:t>2</a:t>
            </a:r>
            <a:r>
              <a:rPr kumimoji="1" lang="en-US" altLang="ko-Kore-KR" sz="2400" dirty="0">
                <a:solidFill>
                  <a:prstClr val="black"/>
                </a:solidFill>
                <a:latin typeface="Helvetica" pitchFamily="2" charset="0"/>
              </a:rPr>
              <a:t> versions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D90277E-CDE3-2F78-3A4D-B9FEB4924CC5}"/>
              </a:ext>
            </a:extLst>
          </p:cNvPr>
          <p:cNvSpPr/>
          <p:nvPr/>
        </p:nvSpPr>
        <p:spPr>
          <a:xfrm>
            <a:off x="5605462" y="4540994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lvl="0" indent="-457200">
              <a:buAutoNum type="arabicPeriod"/>
            </a:pPr>
            <a:r>
              <a:rPr kumimoji="1" lang="en-US" altLang="ko-Kore-KR" sz="2400" dirty="0">
                <a:solidFill>
                  <a:prstClr val="black"/>
                </a:solidFill>
                <a:latin typeface="Helvetica" pitchFamily="2" charset="0"/>
              </a:rPr>
              <a:t>Original</a:t>
            </a:r>
          </a:p>
          <a:p>
            <a:pPr marL="457200" lvl="0" indent="-457200">
              <a:buAutoNum type="arabicPeriod"/>
            </a:pPr>
            <a:r>
              <a:rPr kumimoji="1" lang="en-US" altLang="ko-Kore-KR" sz="2400" dirty="0" err="1">
                <a:solidFill>
                  <a:prstClr val="black"/>
                </a:solidFill>
                <a:latin typeface="Helvetica" pitchFamily="2" charset="0"/>
              </a:rPr>
              <a:t>Transpiler</a:t>
            </a:r>
            <a:r>
              <a:rPr kumimoji="1" lang="en-US" altLang="ko-Kore-KR" sz="2400" dirty="0">
                <a:solidFill>
                  <a:prstClr val="black"/>
                </a:solidFill>
                <a:latin typeface="Helvetica" pitchFamily="2" charset="0"/>
              </a:rPr>
              <a:t> of (1)</a:t>
            </a:r>
          </a:p>
        </p:txBody>
      </p:sp>
    </p:spTree>
    <p:extLst>
      <p:ext uri="{BB962C8B-B14F-4D97-AF65-F5344CB8AC3E}">
        <p14:creationId xmlns:p14="http://schemas.microsoft.com/office/powerpoint/2010/main" val="19249133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9538150-678C-9A0F-CD42-D76197CB2094}"/>
              </a:ext>
            </a:extLst>
          </p:cNvPr>
          <p:cNvSpPr/>
          <p:nvPr/>
        </p:nvSpPr>
        <p:spPr>
          <a:xfrm>
            <a:off x="2515254" y="1077889"/>
            <a:ext cx="4123963" cy="2501014"/>
          </a:xfrm>
          <a:prstGeom prst="rect">
            <a:avLst/>
          </a:prstGeom>
          <a:solidFill>
            <a:schemeClr val="accent1">
              <a:alpha val="56000"/>
            </a:scheme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/>
          </a:p>
        </p:txBody>
      </p:sp>
      <p:sp>
        <p:nvSpPr>
          <p:cNvPr id="15" name="오른쪽 화살표[R] 14">
            <a:extLst>
              <a:ext uri="{FF2B5EF4-FFF2-40B4-BE49-F238E27FC236}">
                <a16:creationId xmlns:a16="http://schemas.microsoft.com/office/drawing/2014/main" id="{04A4B2E3-B56E-E649-8418-16431CB32D09}"/>
              </a:ext>
            </a:extLst>
          </p:cNvPr>
          <p:cNvSpPr/>
          <p:nvPr/>
        </p:nvSpPr>
        <p:spPr>
          <a:xfrm>
            <a:off x="5628227" y="61540"/>
            <a:ext cx="2641375" cy="869563"/>
          </a:xfrm>
          <a:prstGeom prst="rightArrow">
            <a:avLst>
              <a:gd name="adj1" fmla="val 50000"/>
              <a:gd name="adj2" fmla="val 70247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6" name="오른쪽 화살표[R] 15">
            <a:extLst>
              <a:ext uri="{FF2B5EF4-FFF2-40B4-BE49-F238E27FC236}">
                <a16:creationId xmlns:a16="http://schemas.microsoft.com/office/drawing/2014/main" id="{CAA65A72-A741-2744-B7DF-0DC7018538AC}"/>
              </a:ext>
            </a:extLst>
          </p:cNvPr>
          <p:cNvSpPr/>
          <p:nvPr/>
        </p:nvSpPr>
        <p:spPr>
          <a:xfrm rot="5400000">
            <a:off x="-812782" y="2896419"/>
            <a:ext cx="4219704" cy="1583253"/>
          </a:xfrm>
          <a:prstGeom prst="rightArrow">
            <a:avLst>
              <a:gd name="adj1" fmla="val 47297"/>
              <a:gd name="adj2" fmla="val 71658"/>
            </a:avLst>
          </a:prstGeom>
          <a:solidFill>
            <a:srgbClr val="0070C0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73D2A1F-60A6-784C-B8CD-DABBE6B62250}"/>
              </a:ext>
            </a:extLst>
          </p:cNvPr>
          <p:cNvSpPr txBox="1"/>
          <p:nvPr/>
        </p:nvSpPr>
        <p:spPr>
          <a:xfrm>
            <a:off x="402104" y="375479"/>
            <a:ext cx="1812459" cy="707886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Helvetica" pitchFamily="2" charset="0"/>
              </a:rPr>
              <a:t>Result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34CD4D3-DB4B-C248-0E96-A060313B800A}"/>
              </a:ext>
            </a:extLst>
          </p:cNvPr>
          <p:cNvSpPr/>
          <p:nvPr/>
        </p:nvSpPr>
        <p:spPr>
          <a:xfrm>
            <a:off x="388422" y="1083365"/>
            <a:ext cx="8515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Helvetica" pitchFamily="2" charset="0"/>
              </a:rPr>
              <a:t>1. Full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29307E-A04A-C7F7-C80A-A187175588A1}"/>
              </a:ext>
            </a:extLst>
          </p:cNvPr>
          <p:cNvSpPr txBox="1"/>
          <p:nvPr/>
        </p:nvSpPr>
        <p:spPr>
          <a:xfrm>
            <a:off x="1115503" y="1791310"/>
            <a:ext cx="3361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sz="2400" b="1" dirty="0">
                <a:solidFill>
                  <a:schemeClr val="bg1"/>
                </a:solidFill>
              </a:rPr>
              <a:t>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2952D4F-DD27-F451-7608-E6711A69EDAE}"/>
              </a:ext>
            </a:extLst>
          </p:cNvPr>
          <p:cNvSpPr txBox="1"/>
          <p:nvPr/>
        </p:nvSpPr>
        <p:spPr>
          <a:xfrm>
            <a:off x="1115503" y="2075515"/>
            <a:ext cx="3361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sz="2400" b="1" dirty="0">
                <a:solidFill>
                  <a:schemeClr val="bg1"/>
                </a:solidFill>
              </a:rPr>
              <a:t>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D4BBCF9-B485-F13F-1074-E659A01D7A86}"/>
              </a:ext>
            </a:extLst>
          </p:cNvPr>
          <p:cNvSpPr txBox="1"/>
          <p:nvPr/>
        </p:nvSpPr>
        <p:spPr>
          <a:xfrm>
            <a:off x="1115503" y="2384434"/>
            <a:ext cx="3361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sz="2400" b="1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7910893-E4FA-8200-2282-33061D5387DE}"/>
              </a:ext>
            </a:extLst>
          </p:cNvPr>
          <p:cNvSpPr txBox="1"/>
          <p:nvPr/>
        </p:nvSpPr>
        <p:spPr>
          <a:xfrm>
            <a:off x="1115503" y="2693353"/>
            <a:ext cx="3361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sz="2400" b="1" dirty="0">
                <a:solidFill>
                  <a:schemeClr val="bg1"/>
                </a:solidFill>
              </a:rPr>
              <a:t>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687C709-EC1C-3C45-B60E-F94CBFC57616}"/>
              </a:ext>
            </a:extLst>
          </p:cNvPr>
          <p:cNvSpPr txBox="1"/>
          <p:nvPr/>
        </p:nvSpPr>
        <p:spPr>
          <a:xfrm>
            <a:off x="1129016" y="3005802"/>
            <a:ext cx="3361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sz="2400" b="1" dirty="0">
                <a:solidFill>
                  <a:schemeClr val="bg1"/>
                </a:solidFill>
              </a:rPr>
              <a:t>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2CC853C-AFEF-DED7-792A-286CDC90797A}"/>
              </a:ext>
            </a:extLst>
          </p:cNvPr>
          <p:cNvSpPr txBox="1"/>
          <p:nvPr/>
        </p:nvSpPr>
        <p:spPr>
          <a:xfrm>
            <a:off x="1129016" y="3339434"/>
            <a:ext cx="3361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sz="2400" b="1" dirty="0">
                <a:solidFill>
                  <a:schemeClr val="bg1"/>
                </a:solidFill>
              </a:rPr>
              <a:t>P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3D451D7-8C85-B77D-3E04-5EE1CF44FF71}"/>
              </a:ext>
            </a:extLst>
          </p:cNvPr>
          <p:cNvSpPr txBox="1"/>
          <p:nvPr/>
        </p:nvSpPr>
        <p:spPr>
          <a:xfrm>
            <a:off x="1152821" y="3630619"/>
            <a:ext cx="3361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sz="2400" b="1" dirty="0">
                <a:solidFill>
                  <a:schemeClr val="bg1"/>
                </a:solidFill>
              </a:rPr>
              <a:t>I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96A7C15-5BDC-B158-75A1-3C27029803D0}"/>
              </a:ext>
            </a:extLst>
          </p:cNvPr>
          <p:cNvSpPr txBox="1"/>
          <p:nvPr/>
        </p:nvSpPr>
        <p:spPr>
          <a:xfrm>
            <a:off x="1119122" y="3942299"/>
            <a:ext cx="3361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sz="2400" b="1" dirty="0">
                <a:solidFill>
                  <a:schemeClr val="bg1"/>
                </a:solidFill>
              </a:rPr>
              <a:t>L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691D264-0E1C-732D-DE98-479504D86FFD}"/>
              </a:ext>
            </a:extLst>
          </p:cNvPr>
          <p:cNvSpPr txBox="1"/>
          <p:nvPr/>
        </p:nvSpPr>
        <p:spPr>
          <a:xfrm>
            <a:off x="1115503" y="4233484"/>
            <a:ext cx="3361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sz="2400" b="1" dirty="0">
                <a:solidFill>
                  <a:schemeClr val="bg1"/>
                </a:solidFill>
              </a:rPr>
              <a:t>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01534A7-B7A0-2D2F-5A54-EF39DBA6CED5}"/>
              </a:ext>
            </a:extLst>
          </p:cNvPr>
          <p:cNvSpPr txBox="1"/>
          <p:nvPr/>
        </p:nvSpPr>
        <p:spPr>
          <a:xfrm>
            <a:off x="6512933" y="265488"/>
            <a:ext cx="6945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sz="2400" b="1" dirty="0">
                <a:solidFill>
                  <a:schemeClr val="bg1"/>
                </a:solidFill>
              </a:rPr>
              <a:t>CCX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E7BC9E5-5716-B50E-0788-C19CD9C1D92D}"/>
              </a:ext>
            </a:extLst>
          </p:cNvPr>
          <p:cNvSpPr/>
          <p:nvPr/>
        </p:nvSpPr>
        <p:spPr>
          <a:xfrm>
            <a:off x="6939021" y="1080359"/>
            <a:ext cx="4123963" cy="2501014"/>
          </a:xfrm>
          <a:prstGeom prst="rect">
            <a:avLst/>
          </a:prstGeom>
          <a:solidFill>
            <a:schemeClr val="accent1">
              <a:alpha val="56000"/>
            </a:scheme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EB6E53F-187E-A103-9C43-2FDF09D1EABB}"/>
              </a:ext>
            </a:extLst>
          </p:cNvPr>
          <p:cNvSpPr/>
          <p:nvPr/>
        </p:nvSpPr>
        <p:spPr>
          <a:xfrm>
            <a:off x="2515254" y="4092284"/>
            <a:ext cx="4123963" cy="2445616"/>
          </a:xfrm>
          <a:prstGeom prst="rect">
            <a:avLst/>
          </a:prstGeom>
          <a:solidFill>
            <a:schemeClr val="accent1">
              <a:alpha val="56000"/>
            </a:scheme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86FEB0F-0A95-7674-71D3-E93F62A6FD62}"/>
              </a:ext>
            </a:extLst>
          </p:cNvPr>
          <p:cNvSpPr/>
          <p:nvPr/>
        </p:nvSpPr>
        <p:spPr>
          <a:xfrm>
            <a:off x="6948915" y="4092284"/>
            <a:ext cx="4123963" cy="2409849"/>
          </a:xfrm>
          <a:prstGeom prst="rect">
            <a:avLst/>
          </a:prstGeom>
          <a:solidFill>
            <a:schemeClr val="accent1">
              <a:alpha val="56000"/>
            </a:scheme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/>
          </a:p>
        </p:txBody>
      </p:sp>
      <p:pic>
        <p:nvPicPr>
          <p:cNvPr id="34" name="그림 2">
            <a:extLst>
              <a:ext uri="{FF2B5EF4-FFF2-40B4-BE49-F238E27FC236}">
                <a16:creationId xmlns:a16="http://schemas.microsoft.com/office/drawing/2014/main" id="{F3596B17-92C7-EC5E-B0D1-7E7FE2DDFB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7005" y="1135051"/>
            <a:ext cx="3940458" cy="2443852"/>
          </a:xfrm>
          <a:prstGeom prst="rect">
            <a:avLst/>
          </a:prstGeom>
        </p:spPr>
      </p:pic>
      <p:pic>
        <p:nvPicPr>
          <p:cNvPr id="35" name="그림 5">
            <a:extLst>
              <a:ext uri="{FF2B5EF4-FFF2-40B4-BE49-F238E27FC236}">
                <a16:creationId xmlns:a16="http://schemas.microsoft.com/office/drawing/2014/main" id="{EAB60ED9-AA14-1C66-8214-11229F3CAE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3202" y="1198528"/>
            <a:ext cx="3955599" cy="218123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CFD15E8-2C0E-3042-85EE-9AE6A07D20D4}"/>
              </a:ext>
            </a:extLst>
          </p:cNvPr>
          <p:cNvSpPr txBox="1"/>
          <p:nvPr/>
        </p:nvSpPr>
        <p:spPr>
          <a:xfrm>
            <a:off x="2515253" y="3396416"/>
            <a:ext cx="4123962" cy="461665"/>
          </a:xfrm>
          <a:prstGeom prst="rect">
            <a:avLst/>
          </a:prstGeom>
          <a:solidFill>
            <a:srgbClr val="0070C0">
              <a:alpha val="78659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2400" b="1" dirty="0">
                <a:solidFill>
                  <a:srgbClr val="FFFF00"/>
                </a:solidFill>
                <a:latin typeface="Helvetica" pitchFamily="2" charset="0"/>
              </a:rPr>
              <a:t>1. Original RCA</a:t>
            </a:r>
            <a:endParaRPr kumimoji="1" lang="ko-Kore-KR" altLang="en-US" sz="2400" b="1" dirty="0">
              <a:solidFill>
                <a:srgbClr val="FFFF00"/>
              </a:solidFill>
              <a:latin typeface="Helvetica" pitchFamily="2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721C1D5-2A02-3362-05CC-FF6B66A8BFAC}"/>
              </a:ext>
            </a:extLst>
          </p:cNvPr>
          <p:cNvSpPr txBox="1"/>
          <p:nvPr/>
        </p:nvSpPr>
        <p:spPr>
          <a:xfrm>
            <a:off x="6939022" y="3350541"/>
            <a:ext cx="4123962" cy="461665"/>
          </a:xfrm>
          <a:prstGeom prst="rect">
            <a:avLst/>
          </a:prstGeom>
          <a:solidFill>
            <a:srgbClr val="0070C0">
              <a:alpha val="79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2400" b="1" dirty="0">
                <a:solidFill>
                  <a:srgbClr val="FFFF00"/>
                </a:solidFill>
                <a:latin typeface="Helvetica" pitchFamily="2" charset="0"/>
              </a:rPr>
              <a:t>2. CCX changed RCA</a:t>
            </a:r>
            <a:endParaRPr kumimoji="1" lang="ko-Kore-KR" altLang="en-US" sz="2400" b="1" dirty="0">
              <a:solidFill>
                <a:srgbClr val="FFFF00"/>
              </a:solidFill>
              <a:latin typeface="Helvetica" pitchFamily="2" charset="0"/>
            </a:endParaRPr>
          </a:p>
        </p:txBody>
      </p:sp>
      <p:pic>
        <p:nvPicPr>
          <p:cNvPr id="36" name="그림 7">
            <a:extLst>
              <a:ext uri="{FF2B5EF4-FFF2-40B4-BE49-F238E27FC236}">
                <a16:creationId xmlns:a16="http://schemas.microsoft.com/office/drawing/2014/main" id="{2A310969-8271-2D7B-7919-5D41834884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0439" y="4108918"/>
            <a:ext cx="3653589" cy="2198149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9931AA98-BB7F-05E7-EE00-B40F7A38AE74}"/>
              </a:ext>
            </a:extLst>
          </p:cNvPr>
          <p:cNvSpPr txBox="1"/>
          <p:nvPr/>
        </p:nvSpPr>
        <p:spPr>
          <a:xfrm>
            <a:off x="2515254" y="6076235"/>
            <a:ext cx="4123962" cy="461665"/>
          </a:xfrm>
          <a:prstGeom prst="rect">
            <a:avLst/>
          </a:prstGeom>
          <a:solidFill>
            <a:srgbClr val="0070C0">
              <a:alpha val="79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2400" b="1" dirty="0">
                <a:solidFill>
                  <a:srgbClr val="FFFF00"/>
                </a:solidFill>
                <a:latin typeface="Helvetica" pitchFamily="2" charset="0"/>
              </a:rPr>
              <a:t>3. </a:t>
            </a:r>
            <a:r>
              <a:rPr kumimoji="1" lang="en-US" altLang="ko-Kore-KR" sz="2400" b="1" dirty="0" err="1">
                <a:solidFill>
                  <a:srgbClr val="FFFF00"/>
                </a:solidFill>
                <a:latin typeface="Helvetica" pitchFamily="2" charset="0"/>
              </a:rPr>
              <a:t>Transpiled</a:t>
            </a:r>
            <a:r>
              <a:rPr kumimoji="1" lang="en-US" altLang="ko-Kore-KR" sz="2400" b="1" dirty="0">
                <a:solidFill>
                  <a:srgbClr val="FFFF00"/>
                </a:solidFill>
                <a:latin typeface="Helvetica" pitchFamily="2" charset="0"/>
              </a:rPr>
              <a:t> Original RCA</a:t>
            </a:r>
            <a:endParaRPr kumimoji="1" lang="ko-Kore-KR" altLang="en-US" sz="2400" b="1" dirty="0">
              <a:solidFill>
                <a:srgbClr val="FFFF00"/>
              </a:solidFill>
              <a:latin typeface="Helvetica" pitchFamily="2" charset="0"/>
            </a:endParaRPr>
          </a:p>
        </p:txBody>
      </p:sp>
      <p:pic>
        <p:nvPicPr>
          <p:cNvPr id="37" name="그림 9">
            <a:extLst>
              <a:ext uri="{FF2B5EF4-FFF2-40B4-BE49-F238E27FC236}">
                <a16:creationId xmlns:a16="http://schemas.microsoft.com/office/drawing/2014/main" id="{F880EAD7-41FC-F36D-8FB2-6A5B6AE433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23202" y="4108919"/>
            <a:ext cx="3955599" cy="2413648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E65D56E0-9A80-85B3-E4FC-7FFBF78C22F2}"/>
              </a:ext>
            </a:extLst>
          </p:cNvPr>
          <p:cNvSpPr txBox="1"/>
          <p:nvPr/>
        </p:nvSpPr>
        <p:spPr>
          <a:xfrm>
            <a:off x="9380832" y="4997752"/>
            <a:ext cx="1843771" cy="1323439"/>
          </a:xfrm>
          <a:prstGeom prst="rect">
            <a:avLst/>
          </a:prstGeom>
          <a:solidFill>
            <a:srgbClr val="0070C0">
              <a:alpha val="79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2000" b="1" dirty="0">
                <a:solidFill>
                  <a:srgbClr val="FFFF00"/>
                </a:solidFill>
                <a:latin typeface="Helvetica" pitchFamily="2" charset="0"/>
              </a:rPr>
              <a:t>4. </a:t>
            </a:r>
            <a:r>
              <a:rPr kumimoji="1" lang="en-US" altLang="ko-Kore-KR" sz="2000" b="1" dirty="0" err="1">
                <a:solidFill>
                  <a:srgbClr val="FFFF00"/>
                </a:solidFill>
                <a:latin typeface="Helvetica" pitchFamily="2" charset="0"/>
              </a:rPr>
              <a:t>Transpiled</a:t>
            </a:r>
            <a:r>
              <a:rPr kumimoji="1" lang="en-US" altLang="ko-Kore-KR" sz="2000" b="1" dirty="0">
                <a:solidFill>
                  <a:srgbClr val="FFFF00"/>
                </a:solidFill>
                <a:latin typeface="Helvetica" pitchFamily="2" charset="0"/>
              </a:rPr>
              <a:t> CCX Changed RCA</a:t>
            </a:r>
            <a:endParaRPr kumimoji="1" lang="ko-Kore-KR" altLang="en-US" sz="2000" b="1" dirty="0">
              <a:solidFill>
                <a:srgbClr val="FFFF00"/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85796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51AC4FAE-5B57-0A48-AFFF-8FC2EECF54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85" y="42110"/>
            <a:ext cx="5003403" cy="231407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FFE24EB-1927-6144-811B-BB8927B8A4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85" y="2310064"/>
            <a:ext cx="5119542" cy="219175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BDC7917-DB50-3549-9355-1D1186DCAB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285" y="4501817"/>
            <a:ext cx="5058538" cy="204737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060CBC5-067F-314B-A478-208E84ACB5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1688" y="558800"/>
            <a:ext cx="6934200" cy="574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636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7138585-DB3F-4D4D-AC81-D709E147B8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350" y="418097"/>
            <a:ext cx="9385300" cy="582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61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9538150-678C-9A0F-CD42-D76197CB2094}"/>
              </a:ext>
            </a:extLst>
          </p:cNvPr>
          <p:cNvSpPr/>
          <p:nvPr/>
        </p:nvSpPr>
        <p:spPr>
          <a:xfrm>
            <a:off x="2505360" y="1301616"/>
            <a:ext cx="4123963" cy="2501014"/>
          </a:xfrm>
          <a:prstGeom prst="rect">
            <a:avLst/>
          </a:prstGeom>
          <a:solidFill>
            <a:schemeClr val="accent1">
              <a:alpha val="56000"/>
            </a:scheme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FD15E8-2C0E-3042-85EE-9AE6A07D20D4}"/>
              </a:ext>
            </a:extLst>
          </p:cNvPr>
          <p:cNvSpPr txBox="1"/>
          <p:nvPr/>
        </p:nvSpPr>
        <p:spPr>
          <a:xfrm>
            <a:off x="2505360" y="3340965"/>
            <a:ext cx="4123962" cy="461665"/>
          </a:xfrm>
          <a:prstGeom prst="rect">
            <a:avLst/>
          </a:prstGeom>
          <a:solidFill>
            <a:srgbClr val="0070C0">
              <a:alpha val="512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2400" b="1" dirty="0">
                <a:solidFill>
                  <a:srgbClr val="FFFF00"/>
                </a:solidFill>
                <a:latin typeface="Helvetica" pitchFamily="2" charset="0"/>
              </a:rPr>
              <a:t>1. Original RCA</a:t>
            </a:r>
            <a:endParaRPr kumimoji="1" lang="ko-Kore-KR" altLang="en-US" sz="2400" b="1" dirty="0">
              <a:solidFill>
                <a:srgbClr val="FFFF00"/>
              </a:solidFill>
              <a:latin typeface="Helvetica" pitchFamily="2" charset="0"/>
            </a:endParaRPr>
          </a:p>
        </p:txBody>
      </p:sp>
      <p:sp>
        <p:nvSpPr>
          <p:cNvPr id="15" name="오른쪽 화살표[R] 14">
            <a:extLst>
              <a:ext uri="{FF2B5EF4-FFF2-40B4-BE49-F238E27FC236}">
                <a16:creationId xmlns:a16="http://schemas.microsoft.com/office/drawing/2014/main" id="{04A4B2E3-B56E-E649-8418-16431CB32D09}"/>
              </a:ext>
            </a:extLst>
          </p:cNvPr>
          <p:cNvSpPr/>
          <p:nvPr/>
        </p:nvSpPr>
        <p:spPr>
          <a:xfrm>
            <a:off x="5618333" y="306875"/>
            <a:ext cx="2641375" cy="869563"/>
          </a:xfrm>
          <a:prstGeom prst="rightArrow">
            <a:avLst>
              <a:gd name="adj1" fmla="val 50000"/>
              <a:gd name="adj2" fmla="val 70247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6" name="오른쪽 화살표[R] 15">
            <a:extLst>
              <a:ext uri="{FF2B5EF4-FFF2-40B4-BE49-F238E27FC236}">
                <a16:creationId xmlns:a16="http://schemas.microsoft.com/office/drawing/2014/main" id="{CAA65A72-A741-2744-B7DF-0DC7018538AC}"/>
              </a:ext>
            </a:extLst>
          </p:cNvPr>
          <p:cNvSpPr/>
          <p:nvPr/>
        </p:nvSpPr>
        <p:spPr>
          <a:xfrm rot="5400000">
            <a:off x="-812782" y="2896419"/>
            <a:ext cx="4219704" cy="1583253"/>
          </a:xfrm>
          <a:prstGeom prst="rightArrow">
            <a:avLst>
              <a:gd name="adj1" fmla="val 47297"/>
              <a:gd name="adj2" fmla="val 71658"/>
            </a:avLst>
          </a:prstGeom>
          <a:solidFill>
            <a:srgbClr val="0070C0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73D2A1F-60A6-784C-B8CD-DABBE6B62250}"/>
              </a:ext>
            </a:extLst>
          </p:cNvPr>
          <p:cNvSpPr txBox="1"/>
          <p:nvPr/>
        </p:nvSpPr>
        <p:spPr>
          <a:xfrm>
            <a:off x="402104" y="375479"/>
            <a:ext cx="1812459" cy="707886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Helvetica" pitchFamily="2" charset="0"/>
              </a:rPr>
              <a:t>Result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34CD4D3-DB4B-C248-0E96-A060313B800A}"/>
              </a:ext>
            </a:extLst>
          </p:cNvPr>
          <p:cNvSpPr/>
          <p:nvPr/>
        </p:nvSpPr>
        <p:spPr>
          <a:xfrm>
            <a:off x="388422" y="1083365"/>
            <a:ext cx="18261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Helvetica" pitchFamily="2" charset="0"/>
              </a:rPr>
              <a:t>2. Ripple-Carry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29307E-A04A-C7F7-C80A-A187175588A1}"/>
              </a:ext>
            </a:extLst>
          </p:cNvPr>
          <p:cNvSpPr txBox="1"/>
          <p:nvPr/>
        </p:nvSpPr>
        <p:spPr>
          <a:xfrm>
            <a:off x="1115503" y="1791310"/>
            <a:ext cx="3361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sz="2400" b="1" dirty="0">
                <a:solidFill>
                  <a:schemeClr val="bg1"/>
                </a:solidFill>
              </a:rPr>
              <a:t>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2952D4F-DD27-F451-7608-E6711A69EDAE}"/>
              </a:ext>
            </a:extLst>
          </p:cNvPr>
          <p:cNvSpPr txBox="1"/>
          <p:nvPr/>
        </p:nvSpPr>
        <p:spPr>
          <a:xfrm>
            <a:off x="1115503" y="2075515"/>
            <a:ext cx="3361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sz="2400" b="1" dirty="0">
                <a:solidFill>
                  <a:schemeClr val="bg1"/>
                </a:solidFill>
              </a:rPr>
              <a:t>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D4BBCF9-B485-F13F-1074-E659A01D7A86}"/>
              </a:ext>
            </a:extLst>
          </p:cNvPr>
          <p:cNvSpPr txBox="1"/>
          <p:nvPr/>
        </p:nvSpPr>
        <p:spPr>
          <a:xfrm>
            <a:off x="1115503" y="2384434"/>
            <a:ext cx="3361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sz="2400" b="1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7910893-E4FA-8200-2282-33061D5387DE}"/>
              </a:ext>
            </a:extLst>
          </p:cNvPr>
          <p:cNvSpPr txBox="1"/>
          <p:nvPr/>
        </p:nvSpPr>
        <p:spPr>
          <a:xfrm>
            <a:off x="1115503" y="2693353"/>
            <a:ext cx="3361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sz="2400" b="1" dirty="0">
                <a:solidFill>
                  <a:schemeClr val="bg1"/>
                </a:solidFill>
              </a:rPr>
              <a:t>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687C709-EC1C-3C45-B60E-F94CBFC57616}"/>
              </a:ext>
            </a:extLst>
          </p:cNvPr>
          <p:cNvSpPr txBox="1"/>
          <p:nvPr/>
        </p:nvSpPr>
        <p:spPr>
          <a:xfrm>
            <a:off x="1129016" y="3005802"/>
            <a:ext cx="3361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sz="2400" b="1" dirty="0">
                <a:solidFill>
                  <a:schemeClr val="bg1"/>
                </a:solidFill>
              </a:rPr>
              <a:t>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2CC853C-AFEF-DED7-792A-286CDC90797A}"/>
              </a:ext>
            </a:extLst>
          </p:cNvPr>
          <p:cNvSpPr txBox="1"/>
          <p:nvPr/>
        </p:nvSpPr>
        <p:spPr>
          <a:xfrm>
            <a:off x="1129016" y="3339434"/>
            <a:ext cx="3361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sz="2400" b="1" dirty="0">
                <a:solidFill>
                  <a:schemeClr val="bg1"/>
                </a:solidFill>
              </a:rPr>
              <a:t>P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3D451D7-8C85-B77D-3E04-5EE1CF44FF71}"/>
              </a:ext>
            </a:extLst>
          </p:cNvPr>
          <p:cNvSpPr txBox="1"/>
          <p:nvPr/>
        </p:nvSpPr>
        <p:spPr>
          <a:xfrm>
            <a:off x="1152821" y="3630619"/>
            <a:ext cx="3361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sz="2400" b="1" dirty="0">
                <a:solidFill>
                  <a:schemeClr val="bg1"/>
                </a:solidFill>
              </a:rPr>
              <a:t>I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96A7C15-5BDC-B158-75A1-3C27029803D0}"/>
              </a:ext>
            </a:extLst>
          </p:cNvPr>
          <p:cNvSpPr txBox="1"/>
          <p:nvPr/>
        </p:nvSpPr>
        <p:spPr>
          <a:xfrm>
            <a:off x="1119122" y="3942299"/>
            <a:ext cx="3361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sz="2400" b="1" dirty="0">
                <a:solidFill>
                  <a:schemeClr val="bg1"/>
                </a:solidFill>
              </a:rPr>
              <a:t>L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691D264-0E1C-732D-DE98-479504D86FFD}"/>
              </a:ext>
            </a:extLst>
          </p:cNvPr>
          <p:cNvSpPr txBox="1"/>
          <p:nvPr/>
        </p:nvSpPr>
        <p:spPr>
          <a:xfrm>
            <a:off x="1115503" y="4233484"/>
            <a:ext cx="3361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sz="2400" b="1" dirty="0">
                <a:solidFill>
                  <a:schemeClr val="bg1"/>
                </a:solidFill>
              </a:rPr>
              <a:t>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01534A7-B7A0-2D2F-5A54-EF39DBA6CED5}"/>
              </a:ext>
            </a:extLst>
          </p:cNvPr>
          <p:cNvSpPr txBox="1"/>
          <p:nvPr/>
        </p:nvSpPr>
        <p:spPr>
          <a:xfrm>
            <a:off x="6435097" y="510359"/>
            <a:ext cx="6945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sz="2400" b="1" dirty="0">
                <a:solidFill>
                  <a:schemeClr val="bg1"/>
                </a:solidFill>
              </a:rPr>
              <a:t>CCX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E7BC9E5-5716-B50E-0788-C19CD9C1D92D}"/>
              </a:ext>
            </a:extLst>
          </p:cNvPr>
          <p:cNvSpPr/>
          <p:nvPr/>
        </p:nvSpPr>
        <p:spPr>
          <a:xfrm>
            <a:off x="6929127" y="1301617"/>
            <a:ext cx="4123963" cy="2501014"/>
          </a:xfrm>
          <a:prstGeom prst="rect">
            <a:avLst/>
          </a:prstGeom>
          <a:solidFill>
            <a:schemeClr val="accent1">
              <a:alpha val="56000"/>
            </a:scheme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721C1D5-2A02-3362-05CC-FF6B66A8BFAC}"/>
              </a:ext>
            </a:extLst>
          </p:cNvPr>
          <p:cNvSpPr txBox="1"/>
          <p:nvPr/>
        </p:nvSpPr>
        <p:spPr>
          <a:xfrm>
            <a:off x="6929127" y="3327798"/>
            <a:ext cx="4123962" cy="461665"/>
          </a:xfrm>
          <a:prstGeom prst="rect">
            <a:avLst/>
          </a:prstGeom>
          <a:solidFill>
            <a:srgbClr val="0070C0">
              <a:alpha val="512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2400" b="1" dirty="0">
                <a:solidFill>
                  <a:srgbClr val="FFFF00"/>
                </a:solidFill>
                <a:latin typeface="Helvetica" pitchFamily="2" charset="0"/>
              </a:rPr>
              <a:t>2. CCX changed RCA</a:t>
            </a:r>
            <a:endParaRPr kumimoji="1" lang="ko-Kore-KR" altLang="en-US" sz="2400" b="1" dirty="0">
              <a:solidFill>
                <a:srgbClr val="FFFF00"/>
              </a:solidFill>
              <a:latin typeface="Helvetica" pitchFamily="2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EB6E53F-187E-A103-9C43-2FDF09D1EABB}"/>
              </a:ext>
            </a:extLst>
          </p:cNvPr>
          <p:cNvSpPr/>
          <p:nvPr/>
        </p:nvSpPr>
        <p:spPr>
          <a:xfrm>
            <a:off x="2505360" y="3897217"/>
            <a:ext cx="4123963" cy="2501014"/>
          </a:xfrm>
          <a:prstGeom prst="rect">
            <a:avLst/>
          </a:prstGeom>
          <a:solidFill>
            <a:schemeClr val="accent1">
              <a:alpha val="56000"/>
            </a:scheme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931AA98-BB7F-05E7-EE00-B40F7A38AE74}"/>
              </a:ext>
            </a:extLst>
          </p:cNvPr>
          <p:cNvSpPr txBox="1"/>
          <p:nvPr/>
        </p:nvSpPr>
        <p:spPr>
          <a:xfrm>
            <a:off x="2505360" y="5936566"/>
            <a:ext cx="4123962" cy="461665"/>
          </a:xfrm>
          <a:prstGeom prst="rect">
            <a:avLst/>
          </a:prstGeom>
          <a:solidFill>
            <a:srgbClr val="0070C0">
              <a:alpha val="512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2400" b="1" dirty="0">
                <a:solidFill>
                  <a:srgbClr val="FFFF00"/>
                </a:solidFill>
                <a:latin typeface="Helvetica" pitchFamily="2" charset="0"/>
              </a:rPr>
              <a:t>3. </a:t>
            </a:r>
            <a:r>
              <a:rPr kumimoji="1" lang="en-US" altLang="ko-Kore-KR" sz="2400" b="1" dirty="0" err="1">
                <a:solidFill>
                  <a:srgbClr val="FFFF00"/>
                </a:solidFill>
                <a:latin typeface="Helvetica" pitchFamily="2" charset="0"/>
              </a:rPr>
              <a:t>Transpiled</a:t>
            </a:r>
            <a:r>
              <a:rPr kumimoji="1" lang="en-US" altLang="ko-Kore-KR" sz="2400" b="1" dirty="0">
                <a:solidFill>
                  <a:srgbClr val="FFFF00"/>
                </a:solidFill>
                <a:latin typeface="Helvetica" pitchFamily="2" charset="0"/>
              </a:rPr>
              <a:t> Original RCA</a:t>
            </a:r>
            <a:endParaRPr kumimoji="1" lang="ko-Kore-KR" altLang="en-US" sz="2400" b="1" dirty="0">
              <a:solidFill>
                <a:srgbClr val="FFFF00"/>
              </a:solidFill>
              <a:latin typeface="Helvetica" pitchFamily="2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86FEB0F-0A95-7674-71D3-E93F62A6FD62}"/>
              </a:ext>
            </a:extLst>
          </p:cNvPr>
          <p:cNvSpPr/>
          <p:nvPr/>
        </p:nvSpPr>
        <p:spPr>
          <a:xfrm>
            <a:off x="6939021" y="3861451"/>
            <a:ext cx="4123963" cy="2501014"/>
          </a:xfrm>
          <a:prstGeom prst="rect">
            <a:avLst/>
          </a:prstGeom>
          <a:solidFill>
            <a:schemeClr val="accent1">
              <a:alpha val="56000"/>
            </a:scheme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65D56E0-9A80-85B3-E4FC-7FFBF78C22F2}"/>
              </a:ext>
            </a:extLst>
          </p:cNvPr>
          <p:cNvSpPr txBox="1"/>
          <p:nvPr/>
        </p:nvSpPr>
        <p:spPr>
          <a:xfrm>
            <a:off x="6939022" y="5531468"/>
            <a:ext cx="4123962" cy="830997"/>
          </a:xfrm>
          <a:prstGeom prst="rect">
            <a:avLst/>
          </a:prstGeom>
          <a:solidFill>
            <a:srgbClr val="0070C0">
              <a:alpha val="512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2400" b="1" dirty="0">
                <a:solidFill>
                  <a:srgbClr val="FFFF00"/>
                </a:solidFill>
                <a:latin typeface="Helvetica" pitchFamily="2" charset="0"/>
              </a:rPr>
              <a:t>4. </a:t>
            </a:r>
            <a:r>
              <a:rPr kumimoji="1" lang="en-US" altLang="ko-Kore-KR" sz="2400" b="1" dirty="0" err="1">
                <a:solidFill>
                  <a:srgbClr val="FFFF00"/>
                </a:solidFill>
                <a:latin typeface="Helvetica" pitchFamily="2" charset="0"/>
              </a:rPr>
              <a:t>Transpiled</a:t>
            </a:r>
            <a:r>
              <a:rPr kumimoji="1" lang="en-US" altLang="ko-Kore-KR" sz="2400" b="1" dirty="0">
                <a:solidFill>
                  <a:srgbClr val="FFFF00"/>
                </a:solidFill>
                <a:latin typeface="Helvetica" pitchFamily="2" charset="0"/>
              </a:rPr>
              <a:t> CCX Changed RCA</a:t>
            </a:r>
            <a:endParaRPr kumimoji="1" lang="ko-Kore-KR" altLang="en-US" sz="2400" b="1" dirty="0">
              <a:solidFill>
                <a:srgbClr val="FFFF00"/>
              </a:solidFill>
              <a:latin typeface="Helvetica" pitchFamily="2" charset="0"/>
            </a:endParaRPr>
          </a:p>
        </p:txBody>
      </p:sp>
      <p:pic>
        <p:nvPicPr>
          <p:cNvPr id="36" name="Picture 16" descr="Chart, line chart&#10;&#10;Description automatically generated">
            <a:extLst>
              <a:ext uri="{FF2B5EF4-FFF2-40B4-BE49-F238E27FC236}">
                <a16:creationId xmlns:a16="http://schemas.microsoft.com/office/drawing/2014/main" id="{85898CC9-C565-3845-8255-E5B51D0361A0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1145" y="1736138"/>
            <a:ext cx="3284855" cy="1170305"/>
          </a:xfrm>
          <a:prstGeom prst="rect">
            <a:avLst/>
          </a:prstGeom>
        </p:spPr>
      </p:pic>
      <p:pic>
        <p:nvPicPr>
          <p:cNvPr id="37" name="Picture 17" descr="Chart&#10;&#10;Description automatically generated">
            <a:extLst>
              <a:ext uri="{FF2B5EF4-FFF2-40B4-BE49-F238E27FC236}">
                <a16:creationId xmlns:a16="http://schemas.microsoft.com/office/drawing/2014/main" id="{2C8691C9-67B6-9F43-9A67-FC398DEA63ED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8574" y="1372368"/>
            <a:ext cx="3284855" cy="1884680"/>
          </a:xfrm>
          <a:prstGeom prst="rect">
            <a:avLst/>
          </a:prstGeom>
        </p:spPr>
      </p:pic>
      <p:pic>
        <p:nvPicPr>
          <p:cNvPr id="38" name="Picture 18" descr="A picture containing chart&#10;&#10;Description automatically generated">
            <a:extLst>
              <a:ext uri="{FF2B5EF4-FFF2-40B4-BE49-F238E27FC236}">
                <a16:creationId xmlns:a16="http://schemas.microsoft.com/office/drawing/2014/main" id="{848408EA-2683-464D-BA69-B109E493086D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66" b="40861"/>
          <a:stretch/>
        </p:blipFill>
        <p:spPr bwMode="auto">
          <a:xfrm>
            <a:off x="2740137" y="4053245"/>
            <a:ext cx="1713435" cy="1681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Picture 19" descr="A picture containing chart&#10;&#10;Description automatically generated">
            <a:extLst>
              <a:ext uri="{FF2B5EF4-FFF2-40B4-BE49-F238E27FC236}">
                <a16:creationId xmlns:a16="http://schemas.microsoft.com/office/drawing/2014/main" id="{6CDB51D5-ED9E-C742-817E-76186BE522C0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049"/>
          <a:stretch/>
        </p:blipFill>
        <p:spPr bwMode="auto">
          <a:xfrm>
            <a:off x="7064862" y="3886171"/>
            <a:ext cx="1936139" cy="1732933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Picture 18" descr="A picture containing chart&#10;&#10;Description automatically generated">
            <a:extLst>
              <a:ext uri="{FF2B5EF4-FFF2-40B4-BE49-F238E27FC236}">
                <a16:creationId xmlns:a16="http://schemas.microsoft.com/office/drawing/2014/main" id="{4472117E-C550-2B45-AC4D-A4344A09853C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139"/>
          <a:stretch/>
        </p:blipFill>
        <p:spPr bwMode="auto">
          <a:xfrm>
            <a:off x="4512155" y="4336027"/>
            <a:ext cx="1789780" cy="1161729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Picture 19" descr="A picture containing chart&#10;&#10;Description automatically generated">
            <a:extLst>
              <a:ext uri="{FF2B5EF4-FFF2-40B4-BE49-F238E27FC236}">
                <a16:creationId xmlns:a16="http://schemas.microsoft.com/office/drawing/2014/main" id="{0671FB0E-053B-FA44-9D8B-5C958210983E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885"/>
          <a:stretch/>
        </p:blipFill>
        <p:spPr bwMode="auto">
          <a:xfrm>
            <a:off x="9105100" y="4153314"/>
            <a:ext cx="1936139" cy="108366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870994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5" descr="Chart, line chart&#10;&#10;Description automatically generated">
            <a:extLst>
              <a:ext uri="{FF2B5EF4-FFF2-40B4-BE49-F238E27FC236}">
                <a16:creationId xmlns:a16="http://schemas.microsoft.com/office/drawing/2014/main" id="{35D91BAC-6661-A14D-867F-23AB1F142E5F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5681" y="507014"/>
            <a:ext cx="8521449" cy="5040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885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CB04040-4194-6E33-375E-44F2868F90BC}"/>
              </a:ext>
            </a:extLst>
          </p:cNvPr>
          <p:cNvSpPr txBox="1"/>
          <p:nvPr/>
        </p:nvSpPr>
        <p:spPr>
          <a:xfrm>
            <a:off x="402104" y="375479"/>
            <a:ext cx="5693896" cy="1077218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Helvetica" pitchFamily="2" charset="0"/>
              </a:rPr>
              <a:t>Result</a:t>
            </a:r>
          </a:p>
          <a:p>
            <a:r>
              <a:rPr lang="en-US" sz="2400" b="1" dirty="0">
                <a:latin typeface="Helvetica" pitchFamily="2" charset="0"/>
              </a:rPr>
              <a:t>3. Quantum Fourier Transform Adder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F64E568-941A-AB44-BC76-BF6B1D7687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601" y="2171959"/>
            <a:ext cx="4299561" cy="251408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0B4B405-C2C9-494F-846C-8157A4F7AE6E}"/>
              </a:ext>
            </a:extLst>
          </p:cNvPr>
          <p:cNvSpPr txBox="1"/>
          <p:nvPr/>
        </p:nvSpPr>
        <p:spPr>
          <a:xfrm>
            <a:off x="1849987" y="4723113"/>
            <a:ext cx="3585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>
                <a:highlight>
                  <a:srgbClr val="FFFF00"/>
                </a:highlight>
              </a:rPr>
              <a:t>1. Original QFT Adder</a:t>
            </a:r>
            <a:endParaRPr kumimoji="1" lang="ko-Kore-KR" altLang="en-US" dirty="0">
              <a:highlight>
                <a:srgbClr val="FFFF00"/>
              </a:highlight>
            </a:endParaRPr>
          </a:p>
        </p:txBody>
      </p:sp>
      <p:sp>
        <p:nvSpPr>
          <p:cNvPr id="6" name="오른쪽 화살표[R] 5">
            <a:extLst>
              <a:ext uri="{FF2B5EF4-FFF2-40B4-BE49-F238E27FC236}">
                <a16:creationId xmlns:a16="http://schemas.microsoft.com/office/drawing/2014/main" id="{64DECC66-9DF4-2E4D-A537-1EA6DE9EB149}"/>
              </a:ext>
            </a:extLst>
          </p:cNvPr>
          <p:cNvSpPr/>
          <p:nvPr/>
        </p:nvSpPr>
        <p:spPr>
          <a:xfrm>
            <a:off x="5617601" y="2983830"/>
            <a:ext cx="1341152" cy="890337"/>
          </a:xfrm>
          <a:prstGeom prst="rightArrow">
            <a:avLst>
              <a:gd name="adj1" fmla="val 47297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 err="1"/>
              <a:t>transpile</a:t>
            </a:r>
            <a:endParaRPr kumimoji="1" lang="ko-Kore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D97D9D4-D6B3-EC4E-9D90-550108529BBF}"/>
              </a:ext>
            </a:extLst>
          </p:cNvPr>
          <p:cNvSpPr txBox="1"/>
          <p:nvPr/>
        </p:nvSpPr>
        <p:spPr>
          <a:xfrm>
            <a:off x="8350636" y="4723113"/>
            <a:ext cx="3585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>
                <a:highlight>
                  <a:srgbClr val="FFFF00"/>
                </a:highlight>
              </a:rPr>
              <a:t>2. </a:t>
            </a:r>
            <a:r>
              <a:rPr kumimoji="1" lang="en-US" altLang="ko-Kore-KR" dirty="0" err="1">
                <a:highlight>
                  <a:srgbClr val="FFFF00"/>
                </a:highlight>
              </a:rPr>
              <a:t>Transpiled</a:t>
            </a:r>
            <a:r>
              <a:rPr kumimoji="1" lang="en-US" altLang="ko-Kore-KR" dirty="0">
                <a:highlight>
                  <a:srgbClr val="FFFF00"/>
                </a:highlight>
              </a:rPr>
              <a:t> QFT Adder</a:t>
            </a:r>
            <a:endParaRPr kumimoji="1" lang="ko-Kore-KR" altLang="en-US" dirty="0">
              <a:highlight>
                <a:srgbClr val="FFFF00"/>
              </a:highlight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70300A0-AED5-8849-BFA3-B33AC446F58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370193" y="2171959"/>
            <a:ext cx="3917918" cy="2514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7913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364</TotalTime>
  <Words>202</Words>
  <Application>Microsoft Macintosh PowerPoint</Application>
  <PresentationFormat>와이드스크린</PresentationFormat>
  <Paragraphs>71</Paragraphs>
  <Slides>10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6" baseType="lpstr">
      <vt:lpstr>Wingdings</vt:lpstr>
      <vt:lpstr>Arial</vt:lpstr>
      <vt:lpstr>Helvetica</vt:lpstr>
      <vt:lpstr>Calibri Light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김세빈</dc:creator>
  <cp:lastModifiedBy>Yoon Hye jin</cp:lastModifiedBy>
  <cp:revision>24</cp:revision>
  <dcterms:created xsi:type="dcterms:W3CDTF">2022-06-27T14:31:41Z</dcterms:created>
  <dcterms:modified xsi:type="dcterms:W3CDTF">2022-06-29T02:41:50Z</dcterms:modified>
</cp:coreProperties>
</file>